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3" r:id="rId4"/>
    <p:sldId id="271" r:id="rId5"/>
    <p:sldId id="263" r:id="rId6"/>
    <p:sldId id="264" r:id="rId7"/>
    <p:sldId id="259" r:id="rId8"/>
    <p:sldId id="260" r:id="rId9"/>
    <p:sldId id="274" r:id="rId10"/>
    <p:sldId id="261" r:id="rId11"/>
    <p:sldId id="265" r:id="rId12"/>
    <p:sldId id="267" r:id="rId13"/>
    <p:sldId id="266" r:id="rId14"/>
    <p:sldId id="268" r:id="rId15"/>
    <p:sldId id="272" r:id="rId16"/>
    <p:sldId id="269" r:id="rId17"/>
    <p:sldId id="270" r:id="rId18"/>
    <p:sldId id="262" r:id="rId19"/>
  </p:sldIdLst>
  <p:sldSz cx="12192000" cy="6858000"/>
  <p:notesSz cx="6858000" cy="9144000"/>
  <p:embeddedFontLst>
    <p:embeddedFont>
      <p:font typeface="Aptos Narrow" panose="020B0004020202020204" pitchFamily="34" charset="0"/>
      <p:regular r:id="rId21"/>
    </p:embeddedFont>
    <p:embeddedFont>
      <p:font typeface="Play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UBHfN0pscE0FKvYREM4B8H0CE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AE0"/>
    <a:srgbClr val="B24268"/>
    <a:srgbClr val="BC889E"/>
    <a:srgbClr val="A4223A"/>
    <a:srgbClr val="AC516D"/>
    <a:srgbClr val="9D1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B7D8187F-825B-F1F4-0AA1-A34CF65C4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>
            <a:extLst>
              <a:ext uri="{FF2B5EF4-FFF2-40B4-BE49-F238E27FC236}">
                <a16:creationId xmlns:a16="http://schemas.microsoft.com/office/drawing/2014/main" id="{2B6D17B9-4068-59CA-4DC2-91942E4136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>
            <a:extLst>
              <a:ext uri="{FF2B5EF4-FFF2-40B4-BE49-F238E27FC236}">
                <a16:creationId xmlns:a16="http://schemas.microsoft.com/office/drawing/2014/main" id="{3D18C84D-9E08-7652-2513-2B3D21B627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7974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E8E6F5DF-0774-D791-21D6-C289FFB9C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>
            <a:extLst>
              <a:ext uri="{FF2B5EF4-FFF2-40B4-BE49-F238E27FC236}">
                <a16:creationId xmlns:a16="http://schemas.microsoft.com/office/drawing/2014/main" id="{4D1CEC0B-6A25-477E-7BDD-8A20D6FD7D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>
            <a:extLst>
              <a:ext uri="{FF2B5EF4-FFF2-40B4-BE49-F238E27FC236}">
                <a16:creationId xmlns:a16="http://schemas.microsoft.com/office/drawing/2014/main" id="{8D35DDB2-A448-079D-78B5-A47111D62D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7253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EDFAF87E-EDC3-E2C6-7209-A6911264E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>
            <a:extLst>
              <a:ext uri="{FF2B5EF4-FFF2-40B4-BE49-F238E27FC236}">
                <a16:creationId xmlns:a16="http://schemas.microsoft.com/office/drawing/2014/main" id="{4EC75EA2-AC84-4F02-40A0-55A472E852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>
            <a:extLst>
              <a:ext uri="{FF2B5EF4-FFF2-40B4-BE49-F238E27FC236}">
                <a16:creationId xmlns:a16="http://schemas.microsoft.com/office/drawing/2014/main" id="{D59E6CDB-C4FF-064B-1D3F-673BF6BC7B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3329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FD31C031-F8C6-87D3-5EC3-0E42E6759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>
            <a:extLst>
              <a:ext uri="{FF2B5EF4-FFF2-40B4-BE49-F238E27FC236}">
                <a16:creationId xmlns:a16="http://schemas.microsoft.com/office/drawing/2014/main" id="{47507268-03F3-B38F-9994-D6B18B603D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>
            <a:extLst>
              <a:ext uri="{FF2B5EF4-FFF2-40B4-BE49-F238E27FC236}">
                <a16:creationId xmlns:a16="http://schemas.microsoft.com/office/drawing/2014/main" id="{F91B748C-5963-F27D-4EC5-28E3BE1BBF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796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EEAFDD4B-D16F-AA59-C212-70CB4B93F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>
            <a:extLst>
              <a:ext uri="{FF2B5EF4-FFF2-40B4-BE49-F238E27FC236}">
                <a16:creationId xmlns:a16="http://schemas.microsoft.com/office/drawing/2014/main" id="{A1E92BC7-FF98-88FE-50E0-E2A392FD5F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>
            <a:extLst>
              <a:ext uri="{FF2B5EF4-FFF2-40B4-BE49-F238E27FC236}">
                <a16:creationId xmlns:a16="http://schemas.microsoft.com/office/drawing/2014/main" id="{F637C133-3D71-4AFA-F96D-B50A51B71D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1920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4D7E9604-3A9C-1942-CEEF-F2584AC40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>
            <a:extLst>
              <a:ext uri="{FF2B5EF4-FFF2-40B4-BE49-F238E27FC236}">
                <a16:creationId xmlns:a16="http://schemas.microsoft.com/office/drawing/2014/main" id="{A7FC2EEA-BF45-1E44-9C51-B072548D42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>
            <a:extLst>
              <a:ext uri="{FF2B5EF4-FFF2-40B4-BE49-F238E27FC236}">
                <a16:creationId xmlns:a16="http://schemas.microsoft.com/office/drawing/2014/main" id="{77033FC8-26CE-0C7C-CDEF-80F9D5C693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2003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6F0E4A36-2ABC-35D7-2076-2B5263D0A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>
            <a:extLst>
              <a:ext uri="{FF2B5EF4-FFF2-40B4-BE49-F238E27FC236}">
                <a16:creationId xmlns:a16="http://schemas.microsoft.com/office/drawing/2014/main" id="{9FBE9CA3-5F31-6A68-EE7D-36FB68975B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>
            <a:extLst>
              <a:ext uri="{FF2B5EF4-FFF2-40B4-BE49-F238E27FC236}">
                <a16:creationId xmlns:a16="http://schemas.microsoft.com/office/drawing/2014/main" id="{EF10FDF4-C0B1-B7DB-0E71-DC23577DCF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0263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41f2255c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e41f2255c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DD2D53D2-176E-3D88-3F18-01B2A2D72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41f2255cf_0_30:notes">
            <a:extLst>
              <a:ext uri="{FF2B5EF4-FFF2-40B4-BE49-F238E27FC236}">
                <a16:creationId xmlns:a16="http://schemas.microsoft.com/office/drawing/2014/main" id="{BCFDDB43-BC9A-C5A4-23C8-B5F1E40589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e41f2255cf_0_30:notes">
            <a:extLst>
              <a:ext uri="{FF2B5EF4-FFF2-40B4-BE49-F238E27FC236}">
                <a16:creationId xmlns:a16="http://schemas.microsoft.com/office/drawing/2014/main" id="{0A4B1FA8-8289-DBE3-915D-37674B9795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7924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BDDCBE91-5289-4E87-A556-70F13B568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41f2255cf_0_30:notes">
            <a:extLst>
              <a:ext uri="{FF2B5EF4-FFF2-40B4-BE49-F238E27FC236}">
                <a16:creationId xmlns:a16="http://schemas.microsoft.com/office/drawing/2014/main" id="{577C77FD-C5DD-C7B0-0AC4-6490853F2D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e41f2255cf_0_30:notes">
            <a:extLst>
              <a:ext uri="{FF2B5EF4-FFF2-40B4-BE49-F238E27FC236}">
                <a16:creationId xmlns:a16="http://schemas.microsoft.com/office/drawing/2014/main" id="{43A250BB-5585-5AEB-F115-9AEAF21DD2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2608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515F0716-FF1E-4E96-6076-C601231C6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41f2255cf_0_30:notes">
            <a:extLst>
              <a:ext uri="{FF2B5EF4-FFF2-40B4-BE49-F238E27FC236}">
                <a16:creationId xmlns:a16="http://schemas.microsoft.com/office/drawing/2014/main" id="{3742A8EE-5746-CD80-61DA-B805E869CE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e41f2255cf_0_30:notes">
            <a:extLst>
              <a:ext uri="{FF2B5EF4-FFF2-40B4-BE49-F238E27FC236}">
                <a16:creationId xmlns:a16="http://schemas.microsoft.com/office/drawing/2014/main" id="{336D4B83-8582-64DC-B371-C1C7E924E8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6082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E3F75A0D-45A3-BCA4-B8B8-477038E93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41f2255cf_0_30:notes">
            <a:extLst>
              <a:ext uri="{FF2B5EF4-FFF2-40B4-BE49-F238E27FC236}">
                <a16:creationId xmlns:a16="http://schemas.microsoft.com/office/drawing/2014/main" id="{98810C45-5A49-7443-61D2-BD879C1066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e41f2255cf_0_30:notes">
            <a:extLst>
              <a:ext uri="{FF2B5EF4-FFF2-40B4-BE49-F238E27FC236}">
                <a16:creationId xmlns:a16="http://schemas.microsoft.com/office/drawing/2014/main" id="{F53FF654-0021-E887-9C7B-C307FCBB16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9442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41f2255c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2e41f2255c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76754875-0D90-1C5B-0DCF-624B11A79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>
            <a:extLst>
              <a:ext uri="{FF2B5EF4-FFF2-40B4-BE49-F238E27FC236}">
                <a16:creationId xmlns:a16="http://schemas.microsoft.com/office/drawing/2014/main" id="{60EBF80A-111A-2FE5-DB47-27FF4E92EB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>
            <a:extLst>
              <a:ext uri="{FF2B5EF4-FFF2-40B4-BE49-F238E27FC236}">
                <a16:creationId xmlns:a16="http://schemas.microsoft.com/office/drawing/2014/main" id="{D53F3860-180D-8BB2-B4BB-1EB435BF92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269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Texto&#10;&#10;O conteúdo gerado por IA pode estar incorret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6" descr="Forma&#10;&#10;O conteúdo gerado por IA pode estar incorret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"/>
          <p:cNvSpPr txBox="1"/>
          <p:nvPr/>
        </p:nvSpPr>
        <p:spPr>
          <a:xfrm>
            <a:off x="6084128" y="2382575"/>
            <a:ext cx="6107872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/>
              <a:t> Bloco de Anotações personalizado, com autoadesivo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1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b="1" dirty="0"/>
              <a:t>200 </a:t>
            </a:r>
            <a:r>
              <a:rPr lang="pt-BR" sz="1600" b="1" dirty="0" err="1"/>
              <a:t>unids</a:t>
            </a:r>
            <a:r>
              <a:rPr lang="pt-BR" sz="1600" b="1" dirty="0"/>
              <a:t> – R$ 2.998,53 (R$ 14,99 valor unitário)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1.000 </a:t>
            </a:r>
            <a:r>
              <a:rPr lang="pt-BR" sz="1600" b="1" dirty="0" err="1"/>
              <a:t>unids</a:t>
            </a:r>
            <a:r>
              <a:rPr lang="pt-BR" sz="1600" b="1" dirty="0"/>
              <a:t> – R$ 10.632,56 (R$ 10,63 valor unitário)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1" dirty="0"/>
          </a:p>
          <a:p>
            <a:r>
              <a:rPr lang="pt-BR" sz="1200" b="1" dirty="0">
                <a:solidFill>
                  <a:schemeClr val="tx1"/>
                </a:solidFill>
              </a:rPr>
              <a:t>*Imposto já incluído</a:t>
            </a:r>
            <a:endParaRPr lang="pt-BR" sz="1600" b="1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FC773A3-1D96-55B0-C9C3-BD101396E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86" y="1298640"/>
            <a:ext cx="5005200" cy="426072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06977E0-043F-2BBA-8D26-6E16A043ED35}"/>
              </a:ext>
            </a:extLst>
          </p:cNvPr>
          <p:cNvSpPr txBox="1"/>
          <p:nvPr/>
        </p:nvSpPr>
        <p:spPr>
          <a:xfrm>
            <a:off x="6426143" y="6136433"/>
            <a:ext cx="57658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dirty="0">
                <a:solidFill>
                  <a:schemeClr val="tx1"/>
                </a:solidFill>
              </a:rPr>
              <a:t>* Consulte para mais opções de brindes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>
          <a:extLst>
            <a:ext uri="{FF2B5EF4-FFF2-40B4-BE49-F238E27FC236}">
              <a16:creationId xmlns:a16="http://schemas.microsoft.com/office/drawing/2014/main" id="{D3EBFEFC-1AC5-B8C4-396B-AF214271F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6" descr="Forma&#10;&#10;O conteúdo gerado por IA pode estar incorreto.">
            <a:extLst>
              <a:ext uri="{FF2B5EF4-FFF2-40B4-BE49-F238E27FC236}">
                <a16:creationId xmlns:a16="http://schemas.microsoft.com/office/drawing/2014/main" id="{C323BCD6-BB3A-E430-0E70-670D03A43F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D14EDBFA-C735-665B-7DB9-A5CB722CC2B0}"/>
              </a:ext>
            </a:extLst>
          </p:cNvPr>
          <p:cNvGrpSpPr/>
          <p:nvPr/>
        </p:nvGrpSpPr>
        <p:grpSpPr>
          <a:xfrm>
            <a:off x="282333" y="1228057"/>
            <a:ext cx="6205552" cy="4401886"/>
            <a:chOff x="472391" y="1612939"/>
            <a:chExt cx="4823952" cy="3570867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BC6115E2-D6F8-BB90-5888-DCE94625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391" y="2932242"/>
              <a:ext cx="2720775" cy="2251564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EDC1333F-9C57-5A77-04F2-806555B2C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7169" y="1612939"/>
              <a:ext cx="2549174" cy="2963212"/>
            </a:xfrm>
            <a:prstGeom prst="rect">
              <a:avLst/>
            </a:prstGeom>
          </p:spPr>
        </p:pic>
      </p:grpSp>
      <p:sp>
        <p:nvSpPr>
          <p:cNvPr id="129" name="Google Shape;129;p6">
            <a:extLst>
              <a:ext uri="{FF2B5EF4-FFF2-40B4-BE49-F238E27FC236}">
                <a16:creationId xmlns:a16="http://schemas.microsoft.com/office/drawing/2014/main" id="{45CE0135-6895-E127-9CB6-BE90ABA7B6FB}"/>
              </a:ext>
            </a:extLst>
          </p:cNvPr>
          <p:cNvSpPr txBox="1"/>
          <p:nvPr/>
        </p:nvSpPr>
        <p:spPr>
          <a:xfrm>
            <a:off x="6197700" y="1931076"/>
            <a:ext cx="5483367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7030A0"/>
                </a:solidFill>
              </a:rPr>
              <a:t>Ecobag ou Sacola Ecológica Personalizada em 1 cor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1" dirty="0">
              <a:solidFill>
                <a:srgbClr val="7030A0"/>
              </a:solidFill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7030A0"/>
                </a:solidFill>
              </a:rPr>
              <a:t>200 </a:t>
            </a:r>
            <a:r>
              <a:rPr lang="pt-BR" sz="1600" b="1" dirty="0" err="1">
                <a:solidFill>
                  <a:srgbClr val="7030A0"/>
                </a:solidFill>
              </a:rPr>
              <a:t>unids</a:t>
            </a:r>
            <a:r>
              <a:rPr lang="pt-BR" sz="1600" b="1" dirty="0">
                <a:solidFill>
                  <a:srgbClr val="7030A0"/>
                </a:solidFill>
              </a:rPr>
              <a:t> – R$ 5.813,49 (R$ 29,07 valor unitário)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7030A0"/>
                </a:solidFill>
              </a:rPr>
              <a:t>1.000 </a:t>
            </a:r>
            <a:r>
              <a:rPr lang="pt-BR" sz="1600" b="1" dirty="0" err="1">
                <a:solidFill>
                  <a:srgbClr val="7030A0"/>
                </a:solidFill>
              </a:rPr>
              <a:t>unids</a:t>
            </a:r>
            <a:r>
              <a:rPr lang="pt-BR" sz="1600" b="1" dirty="0">
                <a:solidFill>
                  <a:srgbClr val="7030A0"/>
                </a:solidFill>
              </a:rPr>
              <a:t> – R$ 18.358,38 (R$ 18,36 valor unitário)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7030A0"/>
              </a:solidFill>
            </a:endParaRPr>
          </a:p>
          <a:p>
            <a:r>
              <a:rPr lang="pt-BR" sz="1200" b="1" i="1" dirty="0">
                <a:solidFill>
                  <a:srgbClr val="7030A0"/>
                </a:solidFill>
              </a:rPr>
              <a:t>*Imposto já incluído</a:t>
            </a:r>
            <a:endParaRPr lang="pt-BR" sz="1600" b="1" i="1" dirty="0">
              <a:solidFill>
                <a:srgbClr val="7030A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80CEE4F-E5D9-5DEB-13F5-FFDAC0956AB5}"/>
              </a:ext>
            </a:extLst>
          </p:cNvPr>
          <p:cNvSpPr txBox="1"/>
          <p:nvPr/>
        </p:nvSpPr>
        <p:spPr>
          <a:xfrm>
            <a:off x="6426143" y="6136433"/>
            <a:ext cx="57658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solidFill>
                  <a:srgbClr val="7030A0"/>
                </a:solidFill>
              </a:rPr>
              <a:t>* Consulte para mais opções de brindes</a:t>
            </a:r>
          </a:p>
        </p:txBody>
      </p:sp>
    </p:spTree>
    <p:extLst>
      <p:ext uri="{BB962C8B-B14F-4D97-AF65-F5344CB8AC3E}">
        <p14:creationId xmlns:p14="http://schemas.microsoft.com/office/powerpoint/2010/main" val="223710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>
          <a:extLst>
            <a:ext uri="{FF2B5EF4-FFF2-40B4-BE49-F238E27FC236}">
              <a16:creationId xmlns:a16="http://schemas.microsoft.com/office/drawing/2014/main" id="{C947589D-820A-A2BC-9FDA-8918ED8AC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6" descr="Forma&#10;&#10;O conteúdo gerado por IA pode estar incorreto.">
            <a:extLst>
              <a:ext uri="{FF2B5EF4-FFF2-40B4-BE49-F238E27FC236}">
                <a16:creationId xmlns:a16="http://schemas.microsoft.com/office/drawing/2014/main" id="{4194DED4-8985-C533-3DE7-31D04F2912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>
            <a:extLst>
              <a:ext uri="{FF2B5EF4-FFF2-40B4-BE49-F238E27FC236}">
                <a16:creationId xmlns:a16="http://schemas.microsoft.com/office/drawing/2014/main" id="{774C5925-4057-7FD6-83C5-21049C8D96EF}"/>
              </a:ext>
            </a:extLst>
          </p:cNvPr>
          <p:cNvSpPr txBox="1"/>
          <p:nvPr/>
        </p:nvSpPr>
        <p:spPr>
          <a:xfrm>
            <a:off x="5331500" y="2379007"/>
            <a:ext cx="6525542" cy="20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7030A0"/>
                </a:solidFill>
              </a:rPr>
              <a:t>Fita salva celular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1" dirty="0">
              <a:solidFill>
                <a:srgbClr val="7030A0"/>
              </a:solidFill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7030A0"/>
                </a:solidFill>
              </a:rPr>
              <a:t>200 </a:t>
            </a:r>
            <a:r>
              <a:rPr lang="pt-BR" sz="1600" b="1" dirty="0" err="1">
                <a:solidFill>
                  <a:srgbClr val="7030A0"/>
                </a:solidFill>
              </a:rPr>
              <a:t>unids</a:t>
            </a:r>
            <a:r>
              <a:rPr lang="pt-BR" sz="1600" b="1" dirty="0">
                <a:solidFill>
                  <a:srgbClr val="7030A0"/>
                </a:solidFill>
              </a:rPr>
              <a:t> – R$ 1.254,49 (R$ 6,27 valor unitário)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7030A0"/>
                </a:solidFill>
              </a:rPr>
              <a:t>1.000 </a:t>
            </a:r>
            <a:r>
              <a:rPr lang="pt-BR" sz="1600" b="1" dirty="0" err="1">
                <a:solidFill>
                  <a:srgbClr val="7030A0"/>
                </a:solidFill>
              </a:rPr>
              <a:t>unids</a:t>
            </a:r>
            <a:r>
              <a:rPr lang="pt-BR" sz="1600" b="1" dirty="0">
                <a:solidFill>
                  <a:srgbClr val="7030A0"/>
                </a:solidFill>
              </a:rPr>
              <a:t> – R$ 5.354,53 (R$ 5,35 valor unitário)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7030A0"/>
              </a:solidFill>
            </a:endParaRPr>
          </a:p>
          <a:p>
            <a:r>
              <a:rPr lang="pt-BR" sz="1000" b="1" i="1" dirty="0">
                <a:solidFill>
                  <a:srgbClr val="7030A0"/>
                </a:solidFill>
              </a:rPr>
              <a:t>*Imposto já incluído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</p:txBody>
      </p:sp>
      <p:pic>
        <p:nvPicPr>
          <p:cNvPr id="3078" name="Picture 6" descr="Smartsafe ou Salva Celular Personalizado Personalizado ou Salva Celular -  Animacolor">
            <a:extLst>
              <a:ext uri="{FF2B5EF4-FFF2-40B4-BE49-F238E27FC236}">
                <a16:creationId xmlns:a16="http://schemas.microsoft.com/office/drawing/2014/main" id="{CEF4F34C-2CB6-18E6-0F2F-49972539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47" y="1460035"/>
            <a:ext cx="3930795" cy="393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D543373-BCE0-B8E1-DFED-68927B0B2A0E}"/>
              </a:ext>
            </a:extLst>
          </p:cNvPr>
          <p:cNvSpPr txBox="1"/>
          <p:nvPr/>
        </p:nvSpPr>
        <p:spPr>
          <a:xfrm>
            <a:off x="6426143" y="6136433"/>
            <a:ext cx="57658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solidFill>
                  <a:srgbClr val="7030A0"/>
                </a:solidFill>
              </a:rPr>
              <a:t>* Consulte para mais opções de brindes</a:t>
            </a:r>
          </a:p>
        </p:txBody>
      </p:sp>
    </p:spTree>
    <p:extLst>
      <p:ext uri="{BB962C8B-B14F-4D97-AF65-F5344CB8AC3E}">
        <p14:creationId xmlns:p14="http://schemas.microsoft.com/office/powerpoint/2010/main" val="229261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>
          <a:extLst>
            <a:ext uri="{FF2B5EF4-FFF2-40B4-BE49-F238E27FC236}">
              <a16:creationId xmlns:a16="http://schemas.microsoft.com/office/drawing/2014/main" id="{3806AB0D-9772-839D-A6CE-3A79DD0AB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6" descr="Forma&#10;&#10;O conteúdo gerado por IA pode estar incorreto.">
            <a:extLst>
              <a:ext uri="{FF2B5EF4-FFF2-40B4-BE49-F238E27FC236}">
                <a16:creationId xmlns:a16="http://schemas.microsoft.com/office/drawing/2014/main" id="{0E5297FF-7987-6131-F679-FF1335E7A0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>
            <a:extLst>
              <a:ext uri="{FF2B5EF4-FFF2-40B4-BE49-F238E27FC236}">
                <a16:creationId xmlns:a16="http://schemas.microsoft.com/office/drawing/2014/main" id="{D4A09E6B-5875-5A7D-9048-AC572234341B}"/>
              </a:ext>
            </a:extLst>
          </p:cNvPr>
          <p:cNvSpPr txBox="1"/>
          <p:nvPr/>
        </p:nvSpPr>
        <p:spPr>
          <a:xfrm>
            <a:off x="7702225" y="3298918"/>
            <a:ext cx="3864026" cy="283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7030A0"/>
                </a:solidFill>
              </a:rPr>
              <a:t>Cafeteria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1" dirty="0">
              <a:solidFill>
                <a:srgbClr val="7030A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7030A0"/>
                </a:solidFill>
              </a:rPr>
              <a:t>Valor: R$ 11.930,18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7030A0"/>
              </a:solidFill>
            </a:endParaRPr>
          </a:p>
          <a:p>
            <a:r>
              <a:rPr lang="pt-BR" sz="1200" i="1" dirty="0">
                <a:solidFill>
                  <a:srgbClr val="7030A0"/>
                </a:solidFill>
              </a:rPr>
              <a:t>*Imposto já incluído</a:t>
            </a:r>
          </a:p>
          <a:p>
            <a:endParaRPr lang="pt-BR" sz="1600" b="1" dirty="0">
              <a:solidFill>
                <a:schemeClr val="tx1"/>
              </a:solidFill>
            </a:endParaRPr>
          </a:p>
          <a:p>
            <a:pPr algn="just"/>
            <a:r>
              <a:rPr lang="pt-BR" sz="1600" dirty="0">
                <a:solidFill>
                  <a:srgbClr val="7030A0"/>
                </a:solidFill>
              </a:rPr>
              <a:t>Preço contempla estrutura e banquetas.</a:t>
            </a:r>
          </a:p>
          <a:p>
            <a:pPr algn="just"/>
            <a:r>
              <a:rPr lang="pt-BR" sz="1600" dirty="0">
                <a:solidFill>
                  <a:srgbClr val="7030A0"/>
                </a:solidFill>
              </a:rPr>
              <a:t>Os itens da cafeteria como máquina de café e decoração devem ser contratados separadamente pelo expositor.</a:t>
            </a:r>
            <a:endParaRPr sz="1600" b="1" dirty="0">
              <a:solidFill>
                <a:srgbClr val="7030A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0F27BB-3D95-2331-F21D-D0525DE7C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92" y="998049"/>
            <a:ext cx="6525542" cy="5102735"/>
          </a:xfrm>
          <a:prstGeom prst="rect">
            <a:avLst/>
          </a:prstGeom>
        </p:spPr>
      </p:pic>
      <p:sp>
        <p:nvSpPr>
          <p:cNvPr id="2" name="Google Shape;131;p6">
            <a:extLst>
              <a:ext uri="{FF2B5EF4-FFF2-40B4-BE49-F238E27FC236}">
                <a16:creationId xmlns:a16="http://schemas.microsoft.com/office/drawing/2014/main" id="{2A096979-B07D-FDE5-595B-CCABE950B620}"/>
              </a:ext>
            </a:extLst>
          </p:cNvPr>
          <p:cNvSpPr txBox="1"/>
          <p:nvPr/>
        </p:nvSpPr>
        <p:spPr>
          <a:xfrm>
            <a:off x="7702225" y="1033642"/>
            <a:ext cx="2680226" cy="384690"/>
          </a:xfrm>
          <a:prstGeom prst="rect">
            <a:avLst/>
          </a:prstGeom>
          <a:solidFill>
            <a:srgbClr val="B2426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dirty="0">
                <a:solidFill>
                  <a:schemeClr val="bg1"/>
                </a:solidFill>
              </a:rPr>
              <a:t>Comunicação expositor 3x2,5m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B693E89A-A78C-D4A3-ED8B-6B63FFD3467D}"/>
              </a:ext>
            </a:extLst>
          </p:cNvPr>
          <p:cNvCxnSpPr/>
          <p:nvPr/>
        </p:nvCxnSpPr>
        <p:spPr>
          <a:xfrm flipV="1">
            <a:off x="5797225" y="1212829"/>
            <a:ext cx="1905000" cy="1170411"/>
          </a:xfrm>
          <a:prstGeom prst="straightConnector1">
            <a:avLst/>
          </a:prstGeom>
          <a:ln w="38100">
            <a:solidFill>
              <a:srgbClr val="9D1F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72E2D341-2FB9-5416-057C-5CC681640EBE}"/>
              </a:ext>
            </a:extLst>
          </p:cNvPr>
          <p:cNvCxnSpPr/>
          <p:nvPr/>
        </p:nvCxnSpPr>
        <p:spPr>
          <a:xfrm flipV="1">
            <a:off x="6389125" y="2624351"/>
            <a:ext cx="1905000" cy="1170411"/>
          </a:xfrm>
          <a:prstGeom prst="straightConnector1">
            <a:avLst/>
          </a:prstGeom>
          <a:ln w="38100">
            <a:solidFill>
              <a:srgbClr val="9D1F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131;p6">
            <a:extLst>
              <a:ext uri="{FF2B5EF4-FFF2-40B4-BE49-F238E27FC236}">
                <a16:creationId xmlns:a16="http://schemas.microsoft.com/office/drawing/2014/main" id="{4E6D010C-7C47-A7CF-F00D-BC71FC9770C2}"/>
              </a:ext>
            </a:extLst>
          </p:cNvPr>
          <p:cNvSpPr txBox="1"/>
          <p:nvPr/>
        </p:nvSpPr>
        <p:spPr>
          <a:xfrm>
            <a:off x="8294125" y="2432006"/>
            <a:ext cx="2680226" cy="384690"/>
          </a:xfrm>
          <a:prstGeom prst="rect">
            <a:avLst/>
          </a:prstGeom>
          <a:solidFill>
            <a:srgbClr val="B2426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dirty="0">
                <a:solidFill>
                  <a:schemeClr val="bg1"/>
                </a:solidFill>
              </a:rPr>
              <a:t>Comunicação expositor 3x1m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6528F5C-8B32-C7B3-3A1D-206AA8297302}"/>
              </a:ext>
            </a:extLst>
          </p:cNvPr>
          <p:cNvSpPr txBox="1"/>
          <p:nvPr/>
        </p:nvSpPr>
        <p:spPr>
          <a:xfrm>
            <a:off x="58000" y="399662"/>
            <a:ext cx="54610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</a:rPr>
              <a:t>* Valor considerado para o período do evento (2 dias), com frete já incluído</a:t>
            </a:r>
          </a:p>
        </p:txBody>
      </p:sp>
    </p:spTree>
    <p:extLst>
      <p:ext uri="{BB962C8B-B14F-4D97-AF65-F5344CB8AC3E}">
        <p14:creationId xmlns:p14="http://schemas.microsoft.com/office/powerpoint/2010/main" val="1382307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>
          <a:extLst>
            <a:ext uri="{FF2B5EF4-FFF2-40B4-BE49-F238E27FC236}">
              <a16:creationId xmlns:a16="http://schemas.microsoft.com/office/drawing/2014/main" id="{5DC07F70-E2BC-99B7-5AF5-9CF1D12EC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6" descr="Forma&#10;&#10;O conteúdo gerado por IA pode estar incorreto.">
            <a:extLst>
              <a:ext uri="{FF2B5EF4-FFF2-40B4-BE49-F238E27FC236}">
                <a16:creationId xmlns:a16="http://schemas.microsoft.com/office/drawing/2014/main" id="{3A3F1095-A6CD-D0B4-D911-A07244ACDA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>
            <a:extLst>
              <a:ext uri="{FF2B5EF4-FFF2-40B4-BE49-F238E27FC236}">
                <a16:creationId xmlns:a16="http://schemas.microsoft.com/office/drawing/2014/main" id="{C771500F-23C1-0A43-F4C9-0F810A73B86A}"/>
              </a:ext>
            </a:extLst>
          </p:cNvPr>
          <p:cNvSpPr txBox="1"/>
          <p:nvPr/>
        </p:nvSpPr>
        <p:spPr>
          <a:xfrm>
            <a:off x="5358723" y="4580484"/>
            <a:ext cx="3864026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/>
              <a:t>Health Station (Recepção)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/>
              <a:t>Valor: R$ 10.370,00</a:t>
            </a:r>
          </a:p>
          <a:p>
            <a:endParaRPr lang="pt-BR" sz="1600" b="1" dirty="0"/>
          </a:p>
          <a:p>
            <a:r>
              <a:rPr lang="pt-BR" sz="1200" b="1" dirty="0">
                <a:solidFill>
                  <a:schemeClr val="tx1"/>
                </a:solidFill>
              </a:rPr>
              <a:t>*Imposto já incluído</a:t>
            </a:r>
            <a:endParaRPr sz="16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54F9AC7-9D24-A594-4914-E92D72255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30" y="903322"/>
            <a:ext cx="4204580" cy="53614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CF817A1-33A7-0ADD-3A3E-01118272044A}"/>
              </a:ext>
            </a:extLst>
          </p:cNvPr>
          <p:cNvSpPr txBox="1"/>
          <p:nvPr/>
        </p:nvSpPr>
        <p:spPr>
          <a:xfrm>
            <a:off x="58000" y="399662"/>
            <a:ext cx="54610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</a:rPr>
              <a:t>* Valor considerado para o período do evento (2 dias), com frete já incluído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40E401F5-9160-ECD4-7406-1286F64248C6}"/>
              </a:ext>
            </a:extLst>
          </p:cNvPr>
          <p:cNvCxnSpPr/>
          <p:nvPr/>
        </p:nvCxnSpPr>
        <p:spPr>
          <a:xfrm flipV="1">
            <a:off x="4191000" y="1591900"/>
            <a:ext cx="1905000" cy="1170411"/>
          </a:xfrm>
          <a:prstGeom prst="straightConnector1">
            <a:avLst/>
          </a:prstGeom>
          <a:ln w="38100">
            <a:solidFill>
              <a:srgbClr val="9D1F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131;p6">
            <a:extLst>
              <a:ext uri="{FF2B5EF4-FFF2-40B4-BE49-F238E27FC236}">
                <a16:creationId xmlns:a16="http://schemas.microsoft.com/office/drawing/2014/main" id="{18D1BB84-FC11-ED3D-8124-25F7AEC5D7E8}"/>
              </a:ext>
            </a:extLst>
          </p:cNvPr>
          <p:cNvSpPr txBox="1"/>
          <p:nvPr/>
        </p:nvSpPr>
        <p:spPr>
          <a:xfrm>
            <a:off x="6199997" y="1399555"/>
            <a:ext cx="2680226" cy="384690"/>
          </a:xfrm>
          <a:prstGeom prst="rect">
            <a:avLst/>
          </a:prstGeom>
          <a:solidFill>
            <a:srgbClr val="B2426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dirty="0">
                <a:solidFill>
                  <a:schemeClr val="bg1"/>
                </a:solidFill>
              </a:rPr>
              <a:t>Comunicação expositor 3x2,5m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E8257EB9-A23F-E3D4-9C38-9ECACC02D608}"/>
              </a:ext>
            </a:extLst>
          </p:cNvPr>
          <p:cNvCxnSpPr>
            <a:cxnSpLocks/>
          </p:cNvCxnSpPr>
          <p:nvPr/>
        </p:nvCxnSpPr>
        <p:spPr>
          <a:xfrm flipV="1">
            <a:off x="4376057" y="2832039"/>
            <a:ext cx="1730829" cy="1066238"/>
          </a:xfrm>
          <a:prstGeom prst="straightConnector1">
            <a:avLst/>
          </a:prstGeom>
          <a:ln w="38100">
            <a:solidFill>
              <a:srgbClr val="9D1F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31;p6">
            <a:extLst>
              <a:ext uri="{FF2B5EF4-FFF2-40B4-BE49-F238E27FC236}">
                <a16:creationId xmlns:a16="http://schemas.microsoft.com/office/drawing/2014/main" id="{AA639A9C-A901-AF66-1775-C7545F270BA4}"/>
              </a:ext>
            </a:extLst>
          </p:cNvPr>
          <p:cNvSpPr txBox="1"/>
          <p:nvPr/>
        </p:nvSpPr>
        <p:spPr>
          <a:xfrm>
            <a:off x="6199997" y="2605330"/>
            <a:ext cx="2680226" cy="384690"/>
          </a:xfrm>
          <a:prstGeom prst="rect">
            <a:avLst/>
          </a:prstGeom>
          <a:solidFill>
            <a:srgbClr val="B2426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dirty="0">
                <a:solidFill>
                  <a:schemeClr val="bg1"/>
                </a:solidFill>
              </a:rPr>
              <a:t>Comunicação expositor 3x1m</a:t>
            </a:r>
          </a:p>
        </p:txBody>
      </p:sp>
    </p:spTree>
    <p:extLst>
      <p:ext uri="{BB962C8B-B14F-4D97-AF65-F5344CB8AC3E}">
        <p14:creationId xmlns:p14="http://schemas.microsoft.com/office/powerpoint/2010/main" val="3683548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>
          <a:extLst>
            <a:ext uri="{FF2B5EF4-FFF2-40B4-BE49-F238E27FC236}">
              <a16:creationId xmlns:a16="http://schemas.microsoft.com/office/drawing/2014/main" id="{2335A274-1B55-3574-6203-EE6F25355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6" descr="Forma&#10;&#10;O conteúdo gerado por IA pode estar incorreto.">
            <a:extLst>
              <a:ext uri="{FF2B5EF4-FFF2-40B4-BE49-F238E27FC236}">
                <a16:creationId xmlns:a16="http://schemas.microsoft.com/office/drawing/2014/main" id="{67D294BB-D7D3-06BE-3962-178982D5D5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>
            <a:extLst>
              <a:ext uri="{FF2B5EF4-FFF2-40B4-BE49-F238E27FC236}">
                <a16:creationId xmlns:a16="http://schemas.microsoft.com/office/drawing/2014/main" id="{D9B5748D-B6CC-3873-AD4D-CFC6552607E3}"/>
              </a:ext>
            </a:extLst>
          </p:cNvPr>
          <p:cNvSpPr txBox="1"/>
          <p:nvPr/>
        </p:nvSpPr>
        <p:spPr>
          <a:xfrm>
            <a:off x="6937037" y="4270682"/>
            <a:ext cx="422082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7030A0"/>
                </a:solidFill>
              </a:rPr>
              <a:t>Health Station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1" dirty="0">
              <a:solidFill>
                <a:srgbClr val="7030A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7030A0"/>
                </a:solidFill>
              </a:rPr>
              <a:t>Área com 4m² (2x2m)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1" dirty="0">
              <a:solidFill>
                <a:srgbClr val="7030A0"/>
              </a:solidFill>
            </a:endParaRPr>
          </a:p>
          <a:p>
            <a:r>
              <a:rPr lang="pt-BR" sz="1600" b="1" dirty="0">
                <a:solidFill>
                  <a:srgbClr val="7030A0"/>
                </a:solidFill>
              </a:rPr>
              <a:t>Valor Ativação (1 espaço): R$ 4.863,86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1" dirty="0">
              <a:solidFill>
                <a:srgbClr val="7030A0"/>
              </a:solidFill>
            </a:endParaRPr>
          </a:p>
          <a:p>
            <a:r>
              <a:rPr lang="pt-BR" sz="1200" b="1" i="1" dirty="0">
                <a:solidFill>
                  <a:srgbClr val="7030A0"/>
                </a:solidFill>
              </a:rPr>
              <a:t>*Imposto já incluído</a:t>
            </a:r>
            <a:endParaRPr sz="1600" b="1" i="1" dirty="0">
              <a:solidFill>
                <a:srgbClr val="7030A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5CFB15D-B406-C094-AF49-9F3EA8AC46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613" t="-1" r="12177" b="-328"/>
          <a:stretch/>
        </p:blipFill>
        <p:spPr>
          <a:xfrm>
            <a:off x="780992" y="1076323"/>
            <a:ext cx="5831422" cy="504098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7527825-E112-A57B-5F20-C4D7F675E364}"/>
              </a:ext>
            </a:extLst>
          </p:cNvPr>
          <p:cNvSpPr txBox="1"/>
          <p:nvPr/>
        </p:nvSpPr>
        <p:spPr>
          <a:xfrm>
            <a:off x="58000" y="399662"/>
            <a:ext cx="54610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7030A0"/>
                </a:solidFill>
              </a:rPr>
              <a:t>* Valor considerado para o período do evento (2 dias), com frete já incluído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52FB8DF2-BC45-D2E5-C9B3-CCE131140D63}"/>
              </a:ext>
            </a:extLst>
          </p:cNvPr>
          <p:cNvCxnSpPr/>
          <p:nvPr/>
        </p:nvCxnSpPr>
        <p:spPr>
          <a:xfrm flipV="1">
            <a:off x="5791200" y="1994671"/>
            <a:ext cx="1905000" cy="1170411"/>
          </a:xfrm>
          <a:prstGeom prst="straightConnector1">
            <a:avLst/>
          </a:prstGeom>
          <a:ln w="38100">
            <a:solidFill>
              <a:srgbClr val="9D1F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131;p6">
            <a:extLst>
              <a:ext uri="{FF2B5EF4-FFF2-40B4-BE49-F238E27FC236}">
                <a16:creationId xmlns:a16="http://schemas.microsoft.com/office/drawing/2014/main" id="{BCC1A269-3AB4-B236-3B2B-CE06BAA7B0BE}"/>
              </a:ext>
            </a:extLst>
          </p:cNvPr>
          <p:cNvSpPr txBox="1"/>
          <p:nvPr/>
        </p:nvSpPr>
        <p:spPr>
          <a:xfrm>
            <a:off x="7800197" y="1802326"/>
            <a:ext cx="2680226" cy="384690"/>
          </a:xfrm>
          <a:prstGeom prst="rect">
            <a:avLst/>
          </a:prstGeom>
          <a:solidFill>
            <a:srgbClr val="B2426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dirty="0">
                <a:solidFill>
                  <a:schemeClr val="bg1"/>
                </a:solidFill>
              </a:rPr>
              <a:t>Comunicação expositor 2x2,5m</a:t>
            </a:r>
          </a:p>
        </p:txBody>
      </p:sp>
    </p:spTree>
    <p:extLst>
      <p:ext uri="{BB962C8B-B14F-4D97-AF65-F5344CB8AC3E}">
        <p14:creationId xmlns:p14="http://schemas.microsoft.com/office/powerpoint/2010/main" val="1523432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>
          <a:extLst>
            <a:ext uri="{FF2B5EF4-FFF2-40B4-BE49-F238E27FC236}">
              <a16:creationId xmlns:a16="http://schemas.microsoft.com/office/drawing/2014/main" id="{2B9EF91B-BECF-2362-DA46-ECD621935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6" descr="Forma&#10;&#10;O conteúdo gerado por IA pode estar incorreto.">
            <a:extLst>
              <a:ext uri="{FF2B5EF4-FFF2-40B4-BE49-F238E27FC236}">
                <a16:creationId xmlns:a16="http://schemas.microsoft.com/office/drawing/2014/main" id="{40143809-5296-A0AA-EB12-9F4F98B1123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>
            <a:extLst>
              <a:ext uri="{FF2B5EF4-FFF2-40B4-BE49-F238E27FC236}">
                <a16:creationId xmlns:a16="http://schemas.microsoft.com/office/drawing/2014/main" id="{010D6069-810D-B841-99BE-184AD818960C}"/>
              </a:ext>
            </a:extLst>
          </p:cNvPr>
          <p:cNvSpPr txBox="1"/>
          <p:nvPr/>
        </p:nvSpPr>
        <p:spPr>
          <a:xfrm>
            <a:off x="8020230" y="3052618"/>
            <a:ext cx="3864026" cy="2754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7030A0"/>
                </a:solidFill>
              </a:rPr>
              <a:t>Sala Podcast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1" dirty="0">
              <a:solidFill>
                <a:srgbClr val="7030A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pt-BR" sz="1600" b="1" dirty="0">
                <a:solidFill>
                  <a:srgbClr val="7030A0"/>
                </a:solidFill>
              </a:rPr>
              <a:t>Espaço com 16m² (4x4m), com estrutura completa, mobiliário, equipamentos, frete e equipe técnica.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pt-BR" sz="1600" b="1" dirty="0">
              <a:solidFill>
                <a:srgbClr val="7030A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srgbClr val="7030A0"/>
                </a:solidFill>
              </a:rPr>
              <a:t>Obs.: não inclui paisagismo / piso não é elevado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pt-BR" sz="1600" b="1" dirty="0">
              <a:solidFill>
                <a:srgbClr val="7030A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pt-BR" sz="1600" b="1" dirty="0">
                <a:solidFill>
                  <a:srgbClr val="7030A0"/>
                </a:solidFill>
              </a:rPr>
              <a:t>Valor: R$ 74.623,83</a:t>
            </a:r>
          </a:p>
          <a:p>
            <a:endParaRPr lang="pt-BR" sz="1600" b="1" dirty="0"/>
          </a:p>
          <a:p>
            <a:r>
              <a:rPr lang="pt-BR" sz="1200" b="1" i="1" dirty="0">
                <a:solidFill>
                  <a:srgbClr val="7030A0"/>
                </a:solidFill>
              </a:rPr>
              <a:t>*Imposto já incluído</a:t>
            </a:r>
            <a:endParaRPr sz="1600" b="1" i="1" dirty="0">
              <a:solidFill>
                <a:srgbClr val="7030A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5DA88C5-27BD-0BD0-3AD7-49DC49C8F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94" y="1076323"/>
            <a:ext cx="7193693" cy="505403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B943AAB-AC91-7AAC-50DF-902C44D647CB}"/>
              </a:ext>
            </a:extLst>
          </p:cNvPr>
          <p:cNvSpPr txBox="1"/>
          <p:nvPr/>
        </p:nvSpPr>
        <p:spPr>
          <a:xfrm>
            <a:off x="58000" y="399662"/>
            <a:ext cx="54610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i="1" dirty="0">
                <a:solidFill>
                  <a:srgbClr val="7030A0"/>
                </a:solidFill>
              </a:rPr>
              <a:t>* Valor considerado para o período do evento (2 dias), com frete já incluído</a:t>
            </a:r>
          </a:p>
        </p:txBody>
      </p:sp>
      <p:sp>
        <p:nvSpPr>
          <p:cNvPr id="5" name="Google Shape;131;p6">
            <a:extLst>
              <a:ext uri="{FF2B5EF4-FFF2-40B4-BE49-F238E27FC236}">
                <a16:creationId xmlns:a16="http://schemas.microsoft.com/office/drawing/2014/main" id="{0A883C36-4AC3-785C-E2A3-97640F65C22D}"/>
              </a:ext>
            </a:extLst>
          </p:cNvPr>
          <p:cNvSpPr txBox="1"/>
          <p:nvPr/>
        </p:nvSpPr>
        <p:spPr>
          <a:xfrm>
            <a:off x="8020230" y="1675886"/>
            <a:ext cx="3864026" cy="984855"/>
          </a:xfrm>
          <a:prstGeom prst="rect">
            <a:avLst/>
          </a:prstGeom>
          <a:solidFill>
            <a:srgbClr val="B2426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300" b="1" dirty="0">
                <a:solidFill>
                  <a:schemeClr val="bg1"/>
                </a:solidFill>
              </a:rPr>
              <a:t>Comunicação do expositor nas paredes medindo 4x2m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300" b="1" dirty="0">
                <a:solidFill>
                  <a:schemeClr val="bg1"/>
                </a:solidFill>
              </a:rPr>
              <a:t>01 TV 42polegadas para divulgação de conteúdo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14E9807D-E160-D6C3-B6B1-3D7C5E0A8F9B}"/>
              </a:ext>
            </a:extLst>
          </p:cNvPr>
          <p:cNvCxnSpPr>
            <a:cxnSpLocks/>
          </p:cNvCxnSpPr>
          <p:nvPr/>
        </p:nvCxnSpPr>
        <p:spPr>
          <a:xfrm flipV="1">
            <a:off x="5312229" y="2096371"/>
            <a:ext cx="2708001" cy="457200"/>
          </a:xfrm>
          <a:prstGeom prst="straightConnector1">
            <a:avLst/>
          </a:prstGeom>
          <a:ln w="38100">
            <a:solidFill>
              <a:srgbClr val="9D1F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711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>
          <a:extLst>
            <a:ext uri="{FF2B5EF4-FFF2-40B4-BE49-F238E27FC236}">
              <a16:creationId xmlns:a16="http://schemas.microsoft.com/office/drawing/2014/main" id="{69ECCD60-D69B-ABB7-E9BD-59D6C15DE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6" descr="Forma&#10;&#10;O conteúdo gerado por IA pode estar incorreto.">
            <a:extLst>
              <a:ext uri="{FF2B5EF4-FFF2-40B4-BE49-F238E27FC236}">
                <a16:creationId xmlns:a16="http://schemas.microsoft.com/office/drawing/2014/main" id="{E2FEADE6-2B12-CBA9-77FB-FEDECBD682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800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>
            <a:extLst>
              <a:ext uri="{FF2B5EF4-FFF2-40B4-BE49-F238E27FC236}">
                <a16:creationId xmlns:a16="http://schemas.microsoft.com/office/drawing/2014/main" id="{7893F0D7-F504-ABF0-60C2-25AEFC9D0671}"/>
              </a:ext>
            </a:extLst>
          </p:cNvPr>
          <p:cNvSpPr txBox="1"/>
          <p:nvPr/>
        </p:nvSpPr>
        <p:spPr>
          <a:xfrm>
            <a:off x="8874292" y="1169116"/>
            <a:ext cx="2963413" cy="3847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solidFill>
                  <a:srgbClr val="7030A0"/>
                </a:solidFill>
              </a:rPr>
              <a:t>Painel de LED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b="1" dirty="0">
              <a:solidFill>
                <a:srgbClr val="7030A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pt-BR" sz="1500" b="1" dirty="0">
                <a:solidFill>
                  <a:srgbClr val="7030A0"/>
                </a:solidFill>
              </a:rPr>
              <a:t>Em substituição do </a:t>
            </a:r>
            <a:r>
              <a:rPr lang="pt-BR" sz="1500" b="1" dirty="0" err="1">
                <a:solidFill>
                  <a:srgbClr val="7030A0"/>
                </a:solidFill>
              </a:rPr>
              <a:t>backdrop</a:t>
            </a:r>
            <a:r>
              <a:rPr lang="pt-BR" sz="1500" b="1" dirty="0">
                <a:solidFill>
                  <a:srgbClr val="7030A0"/>
                </a:solidFill>
              </a:rPr>
              <a:t> e TV, medindo 3,0x2,5m, inclui notebook e processadora para vídeos e imagens.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pt-BR" sz="1100" b="1" i="1" dirty="0">
              <a:solidFill>
                <a:srgbClr val="7030A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srgbClr val="7030A0"/>
                </a:solidFill>
              </a:rPr>
              <a:t>Obs.: nesta opção com painel de led, serão necessários 80cm de recuo para dentro do estande, referente a 10cm do led e 70cm para a mão francesa, que segura o led.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pt-BR" sz="1500" b="1" dirty="0">
              <a:solidFill>
                <a:srgbClr val="7030A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pt-BR" sz="1500" b="1" dirty="0">
                <a:solidFill>
                  <a:srgbClr val="7030A0"/>
                </a:solidFill>
              </a:rPr>
              <a:t>Valor: R$ 13.233,33 </a:t>
            </a:r>
          </a:p>
          <a:p>
            <a:endParaRPr lang="pt-BR" sz="1500" i="1" dirty="0">
              <a:solidFill>
                <a:srgbClr val="7030A0"/>
              </a:solidFill>
            </a:endParaRPr>
          </a:p>
          <a:p>
            <a:r>
              <a:rPr lang="pt-BR" sz="1200" i="1" dirty="0">
                <a:solidFill>
                  <a:srgbClr val="7030A0"/>
                </a:solidFill>
              </a:rPr>
              <a:t>*Valor para confirmações até o dia 30/04, após esta data consultar reajuste.</a:t>
            </a:r>
          </a:p>
          <a:p>
            <a:endParaRPr lang="pt-BR" sz="1200" b="1" dirty="0">
              <a:solidFill>
                <a:schemeClr val="tx1"/>
              </a:solidFill>
            </a:endParaRPr>
          </a:p>
          <a:p>
            <a:r>
              <a:rPr lang="pt-BR" sz="1200" b="1" i="1" dirty="0">
                <a:solidFill>
                  <a:srgbClr val="7030A0"/>
                </a:solidFill>
              </a:rPr>
              <a:t>*Imposto já incluído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288E086-CFD1-94A3-6247-FB383EED1B7E}"/>
              </a:ext>
            </a:extLst>
          </p:cNvPr>
          <p:cNvGrpSpPr/>
          <p:nvPr/>
        </p:nvGrpSpPr>
        <p:grpSpPr>
          <a:xfrm>
            <a:off x="484858" y="1169116"/>
            <a:ext cx="8035140" cy="4519766"/>
            <a:chOff x="484858" y="1169116"/>
            <a:chExt cx="8035140" cy="4519766"/>
          </a:xfrm>
        </p:grpSpPr>
        <p:pic>
          <p:nvPicPr>
            <p:cNvPr id="3" name="Imagem 2" descr="Tela de celular com publicação numa rede social&#10;&#10;O conteúdo gerado por IA pode estar incorreto.">
              <a:extLst>
                <a:ext uri="{FF2B5EF4-FFF2-40B4-BE49-F238E27FC236}">
                  <a16:creationId xmlns:a16="http://schemas.microsoft.com/office/drawing/2014/main" id="{A745E8AC-5993-85F7-9437-402A67BC0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858" y="1169116"/>
              <a:ext cx="8035140" cy="4519766"/>
            </a:xfrm>
            <a:prstGeom prst="rect">
              <a:avLst/>
            </a:prstGeom>
          </p:spPr>
        </p:pic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DC90ECC4-4A36-9178-08A2-FFF90457A017}"/>
                </a:ext>
              </a:extLst>
            </p:cNvPr>
            <p:cNvSpPr txBox="1"/>
            <p:nvPr/>
          </p:nvSpPr>
          <p:spPr>
            <a:xfrm>
              <a:off x="5246914" y="4299857"/>
              <a:ext cx="1317172" cy="461665"/>
            </a:xfrm>
            <a:prstGeom prst="rect">
              <a:avLst/>
            </a:prstGeom>
            <a:solidFill>
              <a:srgbClr val="D7DAE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/>
                <a:t>LOGO EXPOSITOR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18860BE7-1296-3D6F-1368-3AFA9F59C89C}"/>
              </a:ext>
            </a:extLst>
          </p:cNvPr>
          <p:cNvSpPr txBox="1"/>
          <p:nvPr/>
        </p:nvSpPr>
        <p:spPr>
          <a:xfrm>
            <a:off x="58000" y="399662"/>
            <a:ext cx="54610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7030A0"/>
                </a:solidFill>
              </a:rPr>
              <a:t>* Valor considerado para o período do evento (2 dias), com frete já incluído</a:t>
            </a:r>
          </a:p>
        </p:txBody>
      </p:sp>
    </p:spTree>
    <p:extLst>
      <p:ext uri="{BB962C8B-B14F-4D97-AF65-F5344CB8AC3E}">
        <p14:creationId xmlns:p14="http://schemas.microsoft.com/office/powerpoint/2010/main" val="4293749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8" descr="Texto, Padrão do plano de fundo&#10;&#10;O conteúdo gerado por IA pode estar incorret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2e41f2255cf_0_30" descr="Forma, Retângulo&#10;&#10;O conteúdo gerado por IA pode estar incorret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E4330B2-5A25-20CB-35BE-2DE2875F54DA}"/>
              </a:ext>
            </a:extLst>
          </p:cNvPr>
          <p:cNvSpPr txBox="1"/>
          <p:nvPr/>
        </p:nvSpPr>
        <p:spPr>
          <a:xfrm>
            <a:off x="58000" y="399662"/>
            <a:ext cx="7333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i="1" dirty="0">
                <a:solidFill>
                  <a:srgbClr val="7030A0"/>
                </a:solidFill>
              </a:rPr>
              <a:t>* Todos os valores já incluem impostos e custos operacionais de alimentação, transporte e equipe.</a:t>
            </a:r>
          </a:p>
        </p:txBody>
      </p:sp>
      <p:sp>
        <p:nvSpPr>
          <p:cNvPr id="7" name="Google Shape;102;g2e41f2255cf_0_30">
            <a:extLst>
              <a:ext uri="{FF2B5EF4-FFF2-40B4-BE49-F238E27FC236}">
                <a16:creationId xmlns:a16="http://schemas.microsoft.com/office/drawing/2014/main" id="{E4F3607E-3B07-450D-990F-E28C09F4243C}"/>
              </a:ext>
            </a:extLst>
          </p:cNvPr>
          <p:cNvSpPr txBox="1"/>
          <p:nvPr/>
        </p:nvSpPr>
        <p:spPr>
          <a:xfrm>
            <a:off x="403134" y="1776524"/>
            <a:ext cx="4879402" cy="455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tx1"/>
                </a:solidFill>
              </a:rPr>
              <a:t>SERVIÇOS GERAIS EXTRAS</a:t>
            </a:r>
            <a:endParaRPr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6186DB6-E404-A5D2-3420-56A69F10A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498764"/>
              </p:ext>
            </p:extLst>
          </p:nvPr>
        </p:nvGraphicFramePr>
        <p:xfrm>
          <a:off x="403134" y="2319554"/>
          <a:ext cx="11385731" cy="2339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9067">
                  <a:extLst>
                    <a:ext uri="{9D8B030D-6E8A-4147-A177-3AD203B41FA5}">
                      <a16:colId xmlns:a16="http://schemas.microsoft.com/office/drawing/2014/main" val="1448115085"/>
                    </a:ext>
                  </a:extLst>
                </a:gridCol>
                <a:gridCol w="5396525">
                  <a:extLst>
                    <a:ext uri="{9D8B030D-6E8A-4147-A177-3AD203B41FA5}">
                      <a16:colId xmlns:a16="http://schemas.microsoft.com/office/drawing/2014/main" val="1179189353"/>
                    </a:ext>
                  </a:extLst>
                </a:gridCol>
                <a:gridCol w="1310139">
                  <a:extLst>
                    <a:ext uri="{9D8B030D-6E8A-4147-A177-3AD203B41FA5}">
                      <a16:colId xmlns:a16="http://schemas.microsoft.com/office/drawing/2014/main" val="4282831673"/>
                    </a:ext>
                  </a:extLst>
                </a:gridCol>
              </a:tblGrid>
              <a:tr h="3899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Recepcionista monolíngue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98" marR="7798" marT="77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01 Diária de até 8 horas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98" marR="7798" marT="77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 R$ 887,32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98" marR="7798" marT="7798" marB="0" anchor="ctr"/>
                </a:tc>
                <a:extLst>
                  <a:ext uri="{0D108BD9-81ED-4DB2-BD59-A6C34878D82A}">
                    <a16:rowId xmlns:a16="http://schemas.microsoft.com/office/drawing/2014/main" val="2359924902"/>
                  </a:ext>
                </a:extLst>
              </a:tr>
              <a:tr h="3899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Recepcionista - hora extra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98" marR="7798" marT="77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Hora extra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98" marR="7798" marT="77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 R$ 177,46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98" marR="7798" marT="7798" marB="0" anchor="ctr"/>
                </a:tc>
                <a:extLst>
                  <a:ext uri="{0D108BD9-81ED-4DB2-BD59-A6C34878D82A}">
                    <a16:rowId xmlns:a16="http://schemas.microsoft.com/office/drawing/2014/main" val="8953228"/>
                  </a:ext>
                </a:extLst>
              </a:tr>
              <a:tr h="3899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Uniforme Recepcionista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98" marR="7798" marT="77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Uniforme de acervo para escolha do cliente - valor para o período do evento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98" marR="7798" marT="77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 R$ 305,97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98" marR="7798" marT="7798" marB="0" anchor="ctr"/>
                </a:tc>
                <a:extLst>
                  <a:ext uri="{0D108BD9-81ED-4DB2-BD59-A6C34878D82A}">
                    <a16:rowId xmlns:a16="http://schemas.microsoft.com/office/drawing/2014/main" val="1458226096"/>
                  </a:ext>
                </a:extLst>
              </a:tr>
              <a:tr h="3899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Segurança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98" marR="7798" marT="77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01 Diária para exclusividade no estande - até 12 horas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98" marR="7798" marT="77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 R$ 826,13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98" marR="7798" marT="7798" marB="0" anchor="ctr"/>
                </a:tc>
                <a:extLst>
                  <a:ext uri="{0D108BD9-81ED-4DB2-BD59-A6C34878D82A}">
                    <a16:rowId xmlns:a16="http://schemas.microsoft.com/office/drawing/2014/main" val="2429406306"/>
                  </a:ext>
                </a:extLst>
              </a:tr>
              <a:tr h="3899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Limpeza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98" marR="7798" marT="77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01 Diária para exclusividade no estande - até 12 horas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98" marR="7798" marT="77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 R$ 458,96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98" marR="7798" marT="7798" marB="0" anchor="ctr"/>
                </a:tc>
                <a:extLst>
                  <a:ext uri="{0D108BD9-81ED-4DB2-BD59-A6C34878D82A}">
                    <a16:rowId xmlns:a16="http://schemas.microsoft.com/office/drawing/2014/main" val="1572213621"/>
                  </a:ext>
                </a:extLst>
              </a:tr>
              <a:tr h="3899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Carregador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98" marR="7798" marT="77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01 Diária para exclusividade no estande - até 12 horas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98" marR="7798" marT="77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 R$ 458,96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798" marR="7798" marT="7798" marB="0" anchor="ctr"/>
                </a:tc>
                <a:extLst>
                  <a:ext uri="{0D108BD9-81ED-4DB2-BD59-A6C34878D82A}">
                    <a16:rowId xmlns:a16="http://schemas.microsoft.com/office/drawing/2014/main" val="36607568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DC220CFA-74EF-8266-BAA8-5147D6791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2e41f2255cf_0_30" descr="Forma, Retângulo&#10;&#10;O conteúdo gerado por IA pode estar incorreto.">
            <a:extLst>
              <a:ext uri="{FF2B5EF4-FFF2-40B4-BE49-F238E27FC236}">
                <a16:creationId xmlns:a16="http://schemas.microsoft.com/office/drawing/2014/main" id="{12170337-C348-F1A1-F0A8-1C80300B88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0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2e41f2255cf_0_30">
            <a:extLst>
              <a:ext uri="{FF2B5EF4-FFF2-40B4-BE49-F238E27FC236}">
                <a16:creationId xmlns:a16="http://schemas.microsoft.com/office/drawing/2014/main" id="{6C0007F5-DF6E-0D4C-916E-4C2C07BF032F}"/>
              </a:ext>
            </a:extLst>
          </p:cNvPr>
          <p:cNvSpPr txBox="1"/>
          <p:nvPr/>
        </p:nvSpPr>
        <p:spPr>
          <a:xfrm>
            <a:off x="6811856" y="3921009"/>
            <a:ext cx="4879402" cy="175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7030A0"/>
                </a:solidFill>
              </a:rPr>
              <a:t>Carrinho Gourmet Café </a:t>
            </a:r>
            <a:r>
              <a:rPr lang="pt-BR" sz="1600" b="1" dirty="0" err="1">
                <a:solidFill>
                  <a:srgbClr val="7030A0"/>
                </a:solidFill>
              </a:rPr>
              <a:t>Nespresso</a:t>
            </a:r>
            <a:r>
              <a:rPr lang="pt-BR" sz="1600" b="1" dirty="0">
                <a:solidFill>
                  <a:srgbClr val="7030A0"/>
                </a:solidFill>
              </a:rPr>
              <a:t>,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7030A0"/>
                </a:solidFill>
              </a:rPr>
              <a:t>Adesivação personalizada, insumos, 200 doses por dia, 8 horas de ativação por dia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1" dirty="0">
              <a:solidFill>
                <a:srgbClr val="7030A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7030A0"/>
                </a:solidFill>
              </a:rPr>
              <a:t>Valor: R$ 9.414,79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1" dirty="0">
              <a:solidFill>
                <a:srgbClr val="7030A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i="1" dirty="0">
                <a:solidFill>
                  <a:srgbClr val="7030A0"/>
                </a:solidFill>
              </a:rPr>
              <a:t>*Imposto já incluído</a:t>
            </a:r>
            <a:endParaRPr sz="1000" b="1" i="1" dirty="0">
              <a:solidFill>
                <a:srgbClr val="7030A0"/>
              </a:solidFill>
            </a:endParaRPr>
          </a:p>
        </p:txBody>
      </p:sp>
      <p:pic>
        <p:nvPicPr>
          <p:cNvPr id="2" name="Google Shape;91;p2" title="WhatsApp Image 2025-03-12 at 16.20.44.jpeg">
            <a:extLst>
              <a:ext uri="{FF2B5EF4-FFF2-40B4-BE49-F238E27FC236}">
                <a16:creationId xmlns:a16="http://schemas.microsoft.com/office/drawing/2014/main" id="{C7EE993D-F863-F07F-2E6F-52C7155FDFA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2628" r="6638"/>
          <a:stretch/>
        </p:blipFill>
        <p:spPr>
          <a:xfrm>
            <a:off x="2329220" y="1531508"/>
            <a:ext cx="4306176" cy="41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4805A92-C1F4-992D-688D-0C1E4902197D}"/>
              </a:ext>
            </a:extLst>
          </p:cNvPr>
          <p:cNvSpPr txBox="1"/>
          <p:nvPr/>
        </p:nvSpPr>
        <p:spPr>
          <a:xfrm>
            <a:off x="58000" y="399662"/>
            <a:ext cx="54610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i="1" dirty="0">
                <a:solidFill>
                  <a:srgbClr val="7030A0"/>
                </a:solidFill>
              </a:rPr>
              <a:t>* Valor considerado para o período do evento (2 dias), com frete já incluído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0784F794-173F-AE99-32ED-00139E3DD788}"/>
              </a:ext>
            </a:extLst>
          </p:cNvPr>
          <p:cNvCxnSpPr>
            <a:cxnSpLocks/>
          </p:cNvCxnSpPr>
          <p:nvPr/>
        </p:nvCxnSpPr>
        <p:spPr>
          <a:xfrm flipH="1">
            <a:off x="2057400" y="3921009"/>
            <a:ext cx="1828800" cy="0"/>
          </a:xfrm>
          <a:prstGeom prst="straightConnector1">
            <a:avLst/>
          </a:prstGeom>
          <a:ln w="38100">
            <a:solidFill>
              <a:srgbClr val="9D1F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131;p6">
            <a:extLst>
              <a:ext uri="{FF2B5EF4-FFF2-40B4-BE49-F238E27FC236}">
                <a16:creationId xmlns:a16="http://schemas.microsoft.com/office/drawing/2014/main" id="{FAEBD623-A832-DE73-0290-423797AE0F1C}"/>
              </a:ext>
            </a:extLst>
          </p:cNvPr>
          <p:cNvSpPr txBox="1"/>
          <p:nvPr/>
        </p:nvSpPr>
        <p:spPr>
          <a:xfrm>
            <a:off x="500742" y="3728664"/>
            <a:ext cx="1434625" cy="384690"/>
          </a:xfrm>
          <a:prstGeom prst="rect">
            <a:avLst/>
          </a:prstGeom>
          <a:solidFill>
            <a:srgbClr val="B2426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dirty="0">
                <a:solidFill>
                  <a:schemeClr val="bg1"/>
                </a:solidFill>
              </a:rPr>
              <a:t>Logo Expositor</a:t>
            </a:r>
          </a:p>
        </p:txBody>
      </p:sp>
    </p:spTree>
    <p:extLst>
      <p:ext uri="{BB962C8B-B14F-4D97-AF65-F5344CB8AC3E}">
        <p14:creationId xmlns:p14="http://schemas.microsoft.com/office/powerpoint/2010/main" val="270675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F0C7E1E7-7BF6-D0E5-BFF6-891BAE7EE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2e41f2255cf_0_30" descr="Forma, Retângulo&#10;&#10;O conteúdo gerado por IA pode estar incorreto.">
            <a:extLst>
              <a:ext uri="{FF2B5EF4-FFF2-40B4-BE49-F238E27FC236}">
                <a16:creationId xmlns:a16="http://schemas.microsoft.com/office/drawing/2014/main" id="{28B6D191-A83B-377F-DA94-3ECB537494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0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2e41f2255cf_0_30">
            <a:extLst>
              <a:ext uri="{FF2B5EF4-FFF2-40B4-BE49-F238E27FC236}">
                <a16:creationId xmlns:a16="http://schemas.microsoft.com/office/drawing/2014/main" id="{AEFA4987-A963-441D-B5FA-55BEB5F840EF}"/>
              </a:ext>
            </a:extLst>
          </p:cNvPr>
          <p:cNvSpPr txBox="1"/>
          <p:nvPr/>
        </p:nvSpPr>
        <p:spPr>
          <a:xfrm>
            <a:off x="5885253" y="2378033"/>
            <a:ext cx="5671457" cy="246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7030A0"/>
                </a:solidFill>
              </a:rPr>
              <a:t>Carrinho de pipoca gourmet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1" dirty="0">
              <a:solidFill>
                <a:srgbClr val="7030A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7030A0"/>
                </a:solidFill>
              </a:rPr>
              <a:t>Inclui adesivação personalizada, escolha de 4 sabores, 200 copos de pipoca personalizados - para o período do evento, sendo 8 horas de ativação por dia.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1" dirty="0">
              <a:solidFill>
                <a:srgbClr val="7030A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7030A0"/>
                </a:solidFill>
              </a:rPr>
              <a:t>Valor: R$ 9.505,05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1" dirty="0">
              <a:solidFill>
                <a:srgbClr val="7030A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i="1" dirty="0">
                <a:solidFill>
                  <a:srgbClr val="7030A0"/>
                </a:solidFill>
              </a:rPr>
              <a:t>*Imposto já incluído</a:t>
            </a:r>
            <a:endParaRPr sz="1000" b="1" i="1" dirty="0">
              <a:solidFill>
                <a:srgbClr val="7030A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0A277E6-18D7-1AC6-91A9-3D1E24FABDD5}"/>
              </a:ext>
            </a:extLst>
          </p:cNvPr>
          <p:cNvSpPr txBox="1"/>
          <p:nvPr/>
        </p:nvSpPr>
        <p:spPr>
          <a:xfrm>
            <a:off x="58000" y="399662"/>
            <a:ext cx="54610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i="1" dirty="0">
                <a:solidFill>
                  <a:srgbClr val="7030A0"/>
                </a:solidFill>
              </a:rPr>
              <a:t>* Valor considerado para o período do evento (2 dias), com frete já incluído</a:t>
            </a:r>
          </a:p>
        </p:txBody>
      </p:sp>
      <p:pic>
        <p:nvPicPr>
          <p:cNvPr id="5" name="Imagem 4" descr="Bolo com cobertura de entrada de estabelecimento&#10;&#10;O conteúdo gerado por IA pode estar incorreto.">
            <a:extLst>
              <a:ext uri="{FF2B5EF4-FFF2-40B4-BE49-F238E27FC236}">
                <a16:creationId xmlns:a16="http://schemas.microsoft.com/office/drawing/2014/main" id="{64F476F7-3E19-C7C3-8E7F-C4503F9BA2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657" t="29678" r="-1"/>
          <a:stretch/>
        </p:blipFill>
        <p:spPr>
          <a:xfrm>
            <a:off x="1444770" y="1868127"/>
            <a:ext cx="4074287" cy="379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9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38CD399E-B0D5-BBAB-DEF5-D057DBA4C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2e41f2255cf_0_30" descr="Forma, Retângulo&#10;&#10;O conteúdo gerado por IA pode estar incorreto.">
            <a:extLst>
              <a:ext uri="{FF2B5EF4-FFF2-40B4-BE49-F238E27FC236}">
                <a16:creationId xmlns:a16="http://schemas.microsoft.com/office/drawing/2014/main" id="{EFCD496D-8293-91C9-EA0A-ADCCDCB244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0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2e41f2255cf_0_30">
            <a:extLst>
              <a:ext uri="{FF2B5EF4-FFF2-40B4-BE49-F238E27FC236}">
                <a16:creationId xmlns:a16="http://schemas.microsoft.com/office/drawing/2014/main" id="{889BFEF0-9EB7-85A5-28A3-B98E34CDAEE5}"/>
              </a:ext>
            </a:extLst>
          </p:cNvPr>
          <p:cNvSpPr txBox="1"/>
          <p:nvPr/>
        </p:nvSpPr>
        <p:spPr>
          <a:xfrm>
            <a:off x="1164771" y="1462182"/>
            <a:ext cx="2838395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rgbClr val="7030A0"/>
                </a:solidFill>
              </a:rPr>
              <a:t>TV 32”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rgbClr val="7030A0"/>
                </a:solidFill>
              </a:rPr>
              <a:t>com tripé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rgbClr val="7030A0"/>
                </a:solidFill>
              </a:rPr>
              <a:t>Valor: R$ 994,41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200" b="1"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i="1" dirty="0">
                <a:solidFill>
                  <a:srgbClr val="7030A0"/>
                </a:solidFill>
              </a:rPr>
              <a:t>*Imposto já incluído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dk1"/>
              </a:solidFill>
            </a:endParaRPr>
          </a:p>
        </p:txBody>
      </p:sp>
      <p:sp>
        <p:nvSpPr>
          <p:cNvPr id="102" name="Google Shape;102;g2e41f2255cf_0_30">
            <a:extLst>
              <a:ext uri="{FF2B5EF4-FFF2-40B4-BE49-F238E27FC236}">
                <a16:creationId xmlns:a16="http://schemas.microsoft.com/office/drawing/2014/main" id="{0D197E64-09D7-4EA8-28BE-C953EAE18D39}"/>
              </a:ext>
            </a:extLst>
          </p:cNvPr>
          <p:cNvSpPr txBox="1"/>
          <p:nvPr/>
        </p:nvSpPr>
        <p:spPr>
          <a:xfrm>
            <a:off x="4950600" y="5698434"/>
            <a:ext cx="22908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rgbClr val="7030A0"/>
                </a:solidFill>
              </a:rPr>
              <a:t>Imagem ilustrativa</a:t>
            </a:r>
            <a:endParaRPr sz="1000"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275A20-6F3D-5741-62EF-EC93995FA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704" y="1123191"/>
            <a:ext cx="2656592" cy="4575243"/>
          </a:xfrm>
          <a:prstGeom prst="rect">
            <a:avLst/>
          </a:prstGeom>
        </p:spPr>
      </p:pic>
      <p:sp>
        <p:nvSpPr>
          <p:cNvPr id="5" name="Google Shape;99;g2e41f2255cf_0_30">
            <a:extLst>
              <a:ext uri="{FF2B5EF4-FFF2-40B4-BE49-F238E27FC236}">
                <a16:creationId xmlns:a16="http://schemas.microsoft.com/office/drawing/2014/main" id="{B79339BB-DF19-AE88-5955-F5212DD354F4}"/>
              </a:ext>
            </a:extLst>
          </p:cNvPr>
          <p:cNvSpPr txBox="1"/>
          <p:nvPr/>
        </p:nvSpPr>
        <p:spPr>
          <a:xfrm>
            <a:off x="7783286" y="1465464"/>
            <a:ext cx="3080657" cy="36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rgbClr val="7030A0"/>
                </a:solidFill>
              </a:rPr>
              <a:t>TV 43”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rgbClr val="7030A0"/>
                </a:solidFill>
              </a:rPr>
              <a:t>com tripé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rgbClr val="7030A0"/>
                </a:solidFill>
              </a:rPr>
              <a:t>Valor: R$ 1.147,40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200" b="1"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i="1" dirty="0">
                <a:solidFill>
                  <a:srgbClr val="7030A0"/>
                </a:solidFill>
              </a:rPr>
              <a:t>*Imposto já incluído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dk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E5942C2-14FC-FC9F-B4C5-C823474F01B8}"/>
              </a:ext>
            </a:extLst>
          </p:cNvPr>
          <p:cNvSpPr txBox="1"/>
          <p:nvPr/>
        </p:nvSpPr>
        <p:spPr>
          <a:xfrm>
            <a:off x="58000" y="399662"/>
            <a:ext cx="57658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i="1" dirty="0">
                <a:solidFill>
                  <a:srgbClr val="7030A0"/>
                </a:solidFill>
              </a:rPr>
              <a:t>* Valores considerados para o período do evento (2 dias) , com frete já incluído</a:t>
            </a:r>
          </a:p>
        </p:txBody>
      </p:sp>
    </p:spTree>
    <p:extLst>
      <p:ext uri="{BB962C8B-B14F-4D97-AF65-F5344CB8AC3E}">
        <p14:creationId xmlns:p14="http://schemas.microsoft.com/office/powerpoint/2010/main" val="288577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D8176BAE-DF87-0D8C-9904-DC175E889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2e41f2255cf_0_30" descr="Forma, Retângulo&#10;&#10;O conteúdo gerado por IA pode estar incorreto.">
            <a:extLst>
              <a:ext uri="{FF2B5EF4-FFF2-40B4-BE49-F238E27FC236}">
                <a16:creationId xmlns:a16="http://schemas.microsoft.com/office/drawing/2014/main" id="{CA5D3475-101A-F9FF-863D-838990DFF0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2e41f2255cf_0_30" title="WhatsApp Image 2025-03-12 at 15.59.53.jpeg">
            <a:extLst>
              <a:ext uri="{FF2B5EF4-FFF2-40B4-BE49-F238E27FC236}">
                <a16:creationId xmlns:a16="http://schemas.microsoft.com/office/drawing/2014/main" id="{8F906156-5ED6-B4FA-62ED-882790D73FD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286" y="2344962"/>
            <a:ext cx="3831951" cy="346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e41f2255cf_0_30" title="WhatsApp Image 2025-03-12 at 10.52.58.jpeg">
            <a:extLst>
              <a:ext uri="{FF2B5EF4-FFF2-40B4-BE49-F238E27FC236}">
                <a16:creationId xmlns:a16="http://schemas.microsoft.com/office/drawing/2014/main" id="{506F7C5D-D0A0-6E74-0276-3CFF1D57DF0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3612" y="1599862"/>
            <a:ext cx="3786825" cy="36582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2e41f2255cf_0_30">
            <a:extLst>
              <a:ext uri="{FF2B5EF4-FFF2-40B4-BE49-F238E27FC236}">
                <a16:creationId xmlns:a16="http://schemas.microsoft.com/office/drawing/2014/main" id="{45EC5AA8-7A65-6CEA-FA6A-7EA6161F386C}"/>
              </a:ext>
            </a:extLst>
          </p:cNvPr>
          <p:cNvSpPr txBox="1"/>
          <p:nvPr/>
        </p:nvSpPr>
        <p:spPr>
          <a:xfrm>
            <a:off x="761493" y="1542675"/>
            <a:ext cx="2571914" cy="149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7030A0"/>
                </a:solidFill>
              </a:rPr>
              <a:t>Armário branco com chave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7030A0"/>
                </a:solidFill>
              </a:rPr>
              <a:t>R$ 1.070,91</a:t>
            </a:r>
          </a:p>
          <a:p>
            <a:pPr algn="ctr"/>
            <a:r>
              <a:rPr lang="pt-BR" sz="1000" b="1" i="1" dirty="0">
                <a:solidFill>
                  <a:srgbClr val="7030A0"/>
                </a:solidFill>
              </a:rPr>
              <a:t>*Imposto já incluído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6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dk1"/>
              </a:solidFill>
            </a:endParaRPr>
          </a:p>
        </p:txBody>
      </p:sp>
      <p:sp>
        <p:nvSpPr>
          <p:cNvPr id="100" name="Google Shape;100;g2e41f2255cf_0_30">
            <a:extLst>
              <a:ext uri="{FF2B5EF4-FFF2-40B4-BE49-F238E27FC236}">
                <a16:creationId xmlns:a16="http://schemas.microsoft.com/office/drawing/2014/main" id="{29212AFF-AEBE-CCD7-384D-9F46E7C69045}"/>
              </a:ext>
            </a:extLst>
          </p:cNvPr>
          <p:cNvSpPr txBox="1"/>
          <p:nvPr/>
        </p:nvSpPr>
        <p:spPr>
          <a:xfrm>
            <a:off x="4935093" y="1037564"/>
            <a:ext cx="2801325" cy="1030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7030A0"/>
                </a:solidFill>
              </a:rPr>
              <a:t>Aparador branco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7030A0"/>
                </a:solidFill>
              </a:rPr>
              <a:t>R$ 1.178,00</a:t>
            </a:r>
          </a:p>
          <a:p>
            <a:pPr algn="ctr"/>
            <a:r>
              <a:rPr lang="pt-BR" sz="1000" b="1" i="1" dirty="0">
                <a:solidFill>
                  <a:srgbClr val="7030A0"/>
                </a:solidFill>
              </a:rPr>
              <a:t>*Imposto já incluído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  <p:pic>
        <p:nvPicPr>
          <p:cNvPr id="101" name="Google Shape;101;g2e41f2255cf_0_30" title="WhatsApp Image 2025-03-12 at 11.00.07.jpeg">
            <a:extLst>
              <a:ext uri="{FF2B5EF4-FFF2-40B4-BE49-F238E27FC236}">
                <a16:creationId xmlns:a16="http://schemas.microsoft.com/office/drawing/2014/main" id="{627C2A91-4586-0C54-BB49-F077ADBCB0F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1291" r="19613" b="36540"/>
          <a:stretch/>
        </p:blipFill>
        <p:spPr>
          <a:xfrm>
            <a:off x="8721918" y="1315036"/>
            <a:ext cx="1907200" cy="37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2e41f2255cf_0_30">
            <a:extLst>
              <a:ext uri="{FF2B5EF4-FFF2-40B4-BE49-F238E27FC236}">
                <a16:creationId xmlns:a16="http://schemas.microsoft.com/office/drawing/2014/main" id="{706D5327-D2AB-3EB3-8725-CB82B7FDCCD3}"/>
              </a:ext>
            </a:extLst>
          </p:cNvPr>
          <p:cNvSpPr txBox="1"/>
          <p:nvPr/>
        </p:nvSpPr>
        <p:spPr>
          <a:xfrm>
            <a:off x="8530118" y="4902087"/>
            <a:ext cx="22908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7030A0"/>
                </a:solidFill>
              </a:rPr>
              <a:t>Porta Folder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7030A0"/>
                </a:solidFill>
              </a:rPr>
              <a:t>R$ 321,27</a:t>
            </a:r>
          </a:p>
          <a:p>
            <a:pPr algn="ctr"/>
            <a:r>
              <a:rPr lang="pt-BR" sz="1000" b="1" i="1" dirty="0">
                <a:solidFill>
                  <a:srgbClr val="7030A0"/>
                </a:solidFill>
              </a:rPr>
              <a:t>*Imposto já incluído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9DDB82A-2B1B-0ED8-841A-51E267EB0182}"/>
              </a:ext>
            </a:extLst>
          </p:cNvPr>
          <p:cNvSpPr txBox="1"/>
          <p:nvPr/>
        </p:nvSpPr>
        <p:spPr>
          <a:xfrm>
            <a:off x="58000" y="399662"/>
            <a:ext cx="57658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i="1" dirty="0">
                <a:solidFill>
                  <a:srgbClr val="7030A0"/>
                </a:solidFill>
              </a:rPr>
              <a:t>* Valores considerados para o período do evento (2 dias) , com frete já incluído</a:t>
            </a:r>
          </a:p>
        </p:txBody>
      </p:sp>
    </p:spTree>
    <p:extLst>
      <p:ext uri="{BB962C8B-B14F-4D97-AF65-F5344CB8AC3E}">
        <p14:creationId xmlns:p14="http://schemas.microsoft.com/office/powerpoint/2010/main" val="313887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2e41f2255cf_0_20" descr="Forma, Retângulo&#10;&#10;O conteúdo gerado por IA pode estar incorret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e41f2255cf_0_20" title="WhatsApp Image 2025-03-10 at 15.02.14 (1)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8584" y="1305755"/>
            <a:ext cx="2542283" cy="259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2e41f2255cf_0_20"/>
          <p:cNvSpPr txBox="1"/>
          <p:nvPr/>
        </p:nvSpPr>
        <p:spPr>
          <a:xfrm>
            <a:off x="996467" y="1731492"/>
            <a:ext cx="2333482" cy="41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7030A0"/>
                </a:solidFill>
              </a:rPr>
              <a:t>Mesa de Reunião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7030A0"/>
                </a:solidFill>
              </a:rPr>
              <a:t>R$ 764,93</a:t>
            </a:r>
          </a:p>
          <a:p>
            <a:pPr algn="ctr"/>
            <a:r>
              <a:rPr lang="pt-BR" sz="1200" b="1" i="1" dirty="0">
                <a:solidFill>
                  <a:srgbClr val="7030A0"/>
                </a:solidFill>
              </a:rPr>
              <a:t>*Imposto já incluído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chemeClr val="dk1"/>
              </a:solidFill>
            </a:endParaRPr>
          </a:p>
        </p:txBody>
      </p:sp>
      <p:sp>
        <p:nvSpPr>
          <p:cNvPr id="113" name="Google Shape;113;g2e41f2255cf_0_20"/>
          <p:cNvSpPr txBox="1"/>
          <p:nvPr/>
        </p:nvSpPr>
        <p:spPr>
          <a:xfrm>
            <a:off x="4638685" y="3992275"/>
            <a:ext cx="2407103" cy="94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7030A0"/>
                </a:solidFill>
              </a:rPr>
              <a:t>Cadeira Cromada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7030A0"/>
                </a:solidFill>
              </a:rPr>
              <a:t>R$ 152,99 unidade</a:t>
            </a:r>
          </a:p>
          <a:p>
            <a:pPr algn="ctr"/>
            <a:r>
              <a:rPr lang="pt-BR" sz="1200" b="1" i="1" dirty="0">
                <a:solidFill>
                  <a:srgbClr val="7030A0"/>
                </a:solidFill>
              </a:rPr>
              <a:t>*Imposto já incluído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</a:endParaRPr>
          </a:p>
        </p:txBody>
      </p:sp>
      <p:pic>
        <p:nvPicPr>
          <p:cNvPr id="1026" name="Picture 2" descr="M4">
            <a:extLst>
              <a:ext uri="{FF2B5EF4-FFF2-40B4-BE49-F238E27FC236}">
                <a16:creationId xmlns:a16="http://schemas.microsoft.com/office/drawing/2014/main" id="{ACC50EB7-7A1E-43BE-02A7-48A9ADF9D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3" b="40512"/>
          <a:stretch/>
        </p:blipFill>
        <p:spPr bwMode="auto">
          <a:xfrm>
            <a:off x="281417" y="2865996"/>
            <a:ext cx="3619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2A">
            <a:extLst>
              <a:ext uri="{FF2B5EF4-FFF2-40B4-BE49-F238E27FC236}">
                <a16:creationId xmlns:a16="http://schemas.microsoft.com/office/drawing/2014/main" id="{F2E44984-D9D2-76B6-2A4E-829B6FCB9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4" b="41481"/>
          <a:stretch/>
        </p:blipFill>
        <p:spPr bwMode="auto">
          <a:xfrm>
            <a:off x="7553316" y="3110700"/>
            <a:ext cx="4316236" cy="249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Google Shape;112;g2e41f2255cf_0_20"/>
          <p:cNvSpPr txBox="1"/>
          <p:nvPr/>
        </p:nvSpPr>
        <p:spPr>
          <a:xfrm>
            <a:off x="8589502" y="2240317"/>
            <a:ext cx="2395895" cy="166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7030A0"/>
                </a:solidFill>
              </a:rPr>
              <a:t>Sofá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7030A0"/>
                </a:solidFill>
              </a:rPr>
              <a:t>R$ 1.682,85</a:t>
            </a:r>
          </a:p>
          <a:p>
            <a:pPr algn="ctr"/>
            <a:r>
              <a:rPr lang="pt-BR" sz="1200" b="1" i="1" dirty="0">
                <a:solidFill>
                  <a:srgbClr val="7030A0"/>
                </a:solidFill>
              </a:rPr>
              <a:t>*Imposto já incluído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chemeClr val="dk1"/>
                </a:solidFill>
              </a:rPr>
              <a:t> </a:t>
            </a:r>
            <a:endParaRPr sz="2600" b="1" dirty="0">
              <a:solidFill>
                <a:schemeClr val="dk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95194B8-CBDA-9FBF-647C-9D7E4236156A}"/>
              </a:ext>
            </a:extLst>
          </p:cNvPr>
          <p:cNvSpPr txBox="1"/>
          <p:nvPr/>
        </p:nvSpPr>
        <p:spPr>
          <a:xfrm>
            <a:off x="58000" y="399662"/>
            <a:ext cx="57658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i="1" dirty="0">
                <a:solidFill>
                  <a:srgbClr val="7030A0"/>
                </a:solidFill>
              </a:rPr>
              <a:t>* Valores considerados para o período do evento (2 dias) , com frete já incluído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7" descr="Forma, Retângulo&#10;&#10;O conteúdo gerado por IA pode estar incorret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0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7"/>
          <p:cNvSpPr txBox="1"/>
          <p:nvPr/>
        </p:nvSpPr>
        <p:spPr>
          <a:xfrm>
            <a:off x="3764955" y="961434"/>
            <a:ext cx="4117800" cy="97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7030A0"/>
                </a:solidFill>
              </a:rPr>
              <a:t>Banqueta - R$ 290,67 unidade</a:t>
            </a:r>
          </a:p>
          <a:p>
            <a:pPr algn="ctr"/>
            <a:r>
              <a:rPr lang="pt-BR" sz="2000" b="1" dirty="0">
                <a:solidFill>
                  <a:srgbClr val="7030A0"/>
                </a:solidFill>
              </a:rPr>
              <a:t>Bistrô - R$ 443,66</a:t>
            </a:r>
          </a:p>
          <a:p>
            <a:pPr algn="ctr"/>
            <a:r>
              <a:rPr lang="pt-BR" sz="1200" b="1" dirty="0">
                <a:solidFill>
                  <a:srgbClr val="7030A0"/>
                </a:solidFill>
              </a:rPr>
              <a:t>*</a:t>
            </a:r>
            <a:r>
              <a:rPr lang="pt-BR" sz="1200" b="1" i="1" dirty="0">
                <a:solidFill>
                  <a:srgbClr val="7030A0"/>
                </a:solidFill>
              </a:rPr>
              <a:t>Imposto já incluído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dk1"/>
              </a:solidFill>
            </a:endParaRPr>
          </a:p>
        </p:txBody>
      </p:sp>
      <p:pic>
        <p:nvPicPr>
          <p:cNvPr id="2050" name="Picture 2" descr="Banqueta Bertoia I - Branco">
            <a:extLst>
              <a:ext uri="{FF2B5EF4-FFF2-40B4-BE49-F238E27FC236}">
                <a16:creationId xmlns:a16="http://schemas.microsoft.com/office/drawing/2014/main" id="{DC78D120-CBDC-3BDE-6AFC-BD63B26B6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97" y="2145388"/>
            <a:ext cx="5348515" cy="401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F4623E8-C1C5-F57D-B8B4-16CB98C82518}"/>
              </a:ext>
            </a:extLst>
          </p:cNvPr>
          <p:cNvSpPr txBox="1"/>
          <p:nvPr/>
        </p:nvSpPr>
        <p:spPr>
          <a:xfrm>
            <a:off x="58000" y="399662"/>
            <a:ext cx="57658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7030A0"/>
                </a:solidFill>
              </a:rPr>
              <a:t>* Valores considerados para o período do evento (2 dias) , com frete já incluído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070257C7-289E-92DE-6643-3CEFF8AD9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7" descr="Forma, Retângulo&#10;&#10;O conteúdo gerado por IA pode estar incorreto.">
            <a:extLst>
              <a:ext uri="{FF2B5EF4-FFF2-40B4-BE49-F238E27FC236}">
                <a16:creationId xmlns:a16="http://schemas.microsoft.com/office/drawing/2014/main" id="{F4BC131E-BBF3-E48A-E2FB-D468DDC289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7">
            <a:extLst>
              <a:ext uri="{FF2B5EF4-FFF2-40B4-BE49-F238E27FC236}">
                <a16:creationId xmlns:a16="http://schemas.microsoft.com/office/drawing/2014/main" id="{A3DC4D7D-19D4-DCDD-3281-369013D8B3B1}"/>
              </a:ext>
            </a:extLst>
          </p:cNvPr>
          <p:cNvSpPr txBox="1"/>
          <p:nvPr/>
        </p:nvSpPr>
        <p:spPr>
          <a:xfrm>
            <a:off x="3764957" y="1199178"/>
            <a:ext cx="4117800" cy="97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7030A0"/>
                </a:solidFill>
              </a:rPr>
              <a:t>Frigobar - R$ 852,00 unidade</a:t>
            </a:r>
          </a:p>
          <a:p>
            <a:pPr algn="ctr"/>
            <a:r>
              <a:rPr lang="pt-BR" sz="1200" b="1" dirty="0">
                <a:solidFill>
                  <a:srgbClr val="7030A0"/>
                </a:solidFill>
              </a:rPr>
              <a:t>*Imposto já incluído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dk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0C4EA13-9DF3-0FA3-5F58-5AD19A65BB47}"/>
              </a:ext>
            </a:extLst>
          </p:cNvPr>
          <p:cNvSpPr txBox="1"/>
          <p:nvPr/>
        </p:nvSpPr>
        <p:spPr>
          <a:xfrm>
            <a:off x="58000" y="399662"/>
            <a:ext cx="57658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7030A0"/>
                </a:solidFill>
              </a:rPr>
              <a:t>* Valores considerados para o período do evento (2 dias) , com frete já incluído</a:t>
            </a:r>
          </a:p>
        </p:txBody>
      </p:sp>
      <p:pic>
        <p:nvPicPr>
          <p:cNvPr id="2" name="Imagem 1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EBEC2071-C3EE-EF8D-257C-BDFECF5DF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070" y="1940305"/>
            <a:ext cx="30861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74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842</Words>
  <Application>Microsoft Office PowerPoint</Application>
  <PresentationFormat>Widescreen</PresentationFormat>
  <Paragraphs>153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Play</vt:lpstr>
      <vt:lpstr>Aptos Narrow</vt:lpstr>
      <vt:lpstr>Arial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Kelly Adriano</dc:creator>
  <cp:lastModifiedBy>Ariela Moura</cp:lastModifiedBy>
  <cp:revision>48</cp:revision>
  <dcterms:created xsi:type="dcterms:W3CDTF">2025-03-05T21:25:44Z</dcterms:created>
  <dcterms:modified xsi:type="dcterms:W3CDTF">2025-04-14T13:51:12Z</dcterms:modified>
</cp:coreProperties>
</file>